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C13"/>
    <a:srgbClr val="E8FE1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B44B-1346-45FD-B9C1-63E4E24725EB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506A-D685-4061-915D-84A72A6BC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B44B-1346-45FD-B9C1-63E4E24725EB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506A-D685-4061-915D-84A72A6BC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B44B-1346-45FD-B9C1-63E4E24725EB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506A-D685-4061-915D-84A72A6BC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B44B-1346-45FD-B9C1-63E4E24725EB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506A-D685-4061-915D-84A72A6BC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B44B-1346-45FD-B9C1-63E4E24725EB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506A-D685-4061-915D-84A72A6BC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B44B-1346-45FD-B9C1-63E4E24725EB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506A-D685-4061-915D-84A72A6BC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B44B-1346-45FD-B9C1-63E4E24725EB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506A-D685-4061-915D-84A72A6BC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B44B-1346-45FD-B9C1-63E4E24725EB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506A-D685-4061-915D-84A72A6BC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B44B-1346-45FD-B9C1-63E4E24725EB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506A-D685-4061-915D-84A72A6BC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B44B-1346-45FD-B9C1-63E4E24725EB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506A-D685-4061-915D-84A72A6BC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B44B-1346-45FD-B9C1-63E4E24725EB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506A-D685-4061-915D-84A72A6BC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0B44B-1346-45FD-B9C1-63E4E24725EB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8506A-D685-4061-915D-84A72A6BC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879894"/>
            <a:ext cx="6783999" cy="136207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Взгляд устремленный в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будующее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00000" y="2174116"/>
            <a:ext cx="7772400" cy="1500187"/>
          </a:xfrm>
        </p:spPr>
        <p:txBody>
          <a:bodyPr>
            <a:normAutofit/>
          </a:bodyPr>
          <a:lstStyle/>
          <a:p>
            <a:r>
              <a:rPr lang="ru-RU" sz="7200" dirty="0" err="1" smtClean="0">
                <a:solidFill>
                  <a:srgbClr val="FF5C13"/>
                </a:solidFill>
                <a:latin typeface="Arial" pitchFamily="34" charset="0"/>
                <a:cs typeface="Arial" pitchFamily="34" charset="0"/>
              </a:rPr>
              <a:t>Омевит</a:t>
            </a:r>
            <a:r>
              <a:rPr lang="ru-RU" sz="7200" dirty="0" smtClean="0">
                <a:solidFill>
                  <a:srgbClr val="FF5C1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7200" dirty="0" err="1" smtClean="0">
                <a:solidFill>
                  <a:srgbClr val="FF5C13"/>
                </a:solidFill>
                <a:latin typeface="Arial" pitchFamily="34" charset="0"/>
                <a:cs typeface="Arial" pitchFamily="34" charset="0"/>
              </a:rPr>
              <a:t>Кидс</a:t>
            </a:r>
            <a:endParaRPr lang="ru-RU" sz="7200" dirty="0">
              <a:solidFill>
                <a:srgbClr val="FF5C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449332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кидс</a:t>
            </a:r>
            <a:endParaRPr lang="ru-RU" sz="14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7590" y="-1364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EE7E19"/>
                </a:solidFill>
                <a:latin typeface="Calibri" pitchFamily="34" charset="0"/>
                <a:cs typeface="Calibri" pitchFamily="34" charset="0"/>
              </a:rPr>
              <a:t>ОМЕВИТ</a:t>
            </a:r>
            <a:endParaRPr lang="ru-RU" sz="2400" b="1" dirty="0">
              <a:solidFill>
                <a:srgbClr val="EE7E1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3000" b="98100" l="3650" r="98200"/>
                    </a14:imgEffect>
                  </a14:imgLayer>
                </a14:imgProps>
              </a:ext>
            </a:extLst>
          </a:blip>
          <a:srcRect l="21934" t="16394" r="25336" b="5267"/>
          <a:stretch/>
        </p:blipFill>
        <p:spPr>
          <a:xfrm>
            <a:off x="6351908" y="3140968"/>
            <a:ext cx="2160864" cy="32104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Основные источники Омега-3 Для физического и умственного развития ребенка ежедневно требуются полиненасыщенные жирные кислоты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Самая высокая их концентрация содержится в печени и мышечных волокнах морской рыбы таких видов: сардина; скумбрия; лосось; палтус; </a:t>
            </a:r>
          </a:p>
        </p:txBody>
      </p:sp>
      <p:pic>
        <p:nvPicPr>
          <p:cNvPr id="5122" name="Picture 2" descr="C:\Users\acer\Desktop\rabstol_net_fish_dishes_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27250"/>
            <a:ext cx="2736304" cy="17101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151620" y="5373216"/>
            <a:ext cx="2952328" cy="1152128"/>
          </a:xfrm>
          <a:prstGeom prst="ellipse">
            <a:avLst/>
          </a:prstGeom>
          <a:solidFill>
            <a:srgbClr val="F7FBFE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47381" y="598841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кидс</a:t>
            </a:r>
            <a:endParaRPr lang="ru-RU" sz="14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8875" y="552543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EE7E19"/>
                </a:solidFill>
                <a:latin typeface="Calibri" pitchFamily="34" charset="0"/>
                <a:cs typeface="Calibri" pitchFamily="34" charset="0"/>
              </a:rPr>
              <a:t>ОМЕВИТ</a:t>
            </a:r>
            <a:endParaRPr lang="ru-RU" sz="2400" b="1" dirty="0">
              <a:solidFill>
                <a:srgbClr val="EE7E19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6732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151620" y="5373216"/>
            <a:ext cx="2952328" cy="1152128"/>
          </a:xfrm>
          <a:prstGeom prst="ellipse">
            <a:avLst/>
          </a:prstGeom>
          <a:solidFill>
            <a:srgbClr val="F7FBFE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Дефицит омега 3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412776"/>
            <a:ext cx="8352928" cy="421212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Нерациональное и несбалансированное питание провоцирует недостаток в организме малыша Омега-3. Родители узнают об этом только при визите к педиатру, </a:t>
            </a:r>
            <a:r>
              <a:rPr lang="ru-RU" dirty="0" smtClean="0"/>
              <a:t>из-за </a:t>
            </a:r>
            <a:r>
              <a:rPr lang="ru-RU" dirty="0"/>
              <a:t>частых простуд, отставания в росте или плохой обучаемости. В процессе постановки </a:t>
            </a:r>
            <a:r>
              <a:rPr lang="ru-RU" dirty="0" smtClean="0"/>
              <a:t>диагноза </a:t>
            </a:r>
            <a:r>
              <a:rPr lang="ru-RU" dirty="0"/>
              <a:t>доктор может заподозрить дефицит полиненасыщенных жирных кислот и жирорастворимых витаминов. После внесения необходимых корректировок в ежедневное меню и дополнительного приема Омега-3 для детей </a:t>
            </a:r>
            <a:r>
              <a:rPr lang="ru-RU" dirty="0" smtClean="0"/>
              <a:t>ребенок </a:t>
            </a:r>
            <a:r>
              <a:rPr lang="ru-RU" dirty="0"/>
              <a:t>догоняет в росте и развитии своих сверстников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47381" y="598841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кидс</a:t>
            </a:r>
            <a:endParaRPr lang="ru-RU" sz="14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8875" y="552543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EE7E19"/>
                </a:solidFill>
                <a:latin typeface="Calibri" pitchFamily="34" charset="0"/>
                <a:cs typeface="Calibri" pitchFamily="34" charset="0"/>
              </a:rPr>
              <a:t>ОМЕВИТ</a:t>
            </a:r>
            <a:endParaRPr lang="ru-RU" sz="2400" b="1" dirty="0">
              <a:solidFill>
                <a:srgbClr val="EE7E19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6732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Омевит</a:t>
            </a:r>
            <a:r>
              <a:rPr lang="ru-RU" sz="8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80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кидс</a:t>
            </a:r>
            <a:endParaRPr lang="ru-RU" sz="8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Форма выпуска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Жевательные мармелады</a:t>
            </a:r>
          </a:p>
          <a:p>
            <a:r>
              <a:rPr lang="ru-RU" b="1" dirty="0"/>
              <a:t>Состав 1 </a:t>
            </a:r>
            <a:r>
              <a:rPr lang="ru-RU" b="1" dirty="0" smtClean="0"/>
              <a:t>мармелада</a:t>
            </a: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Действующие вещества:</a:t>
            </a:r>
            <a:endParaRPr lang="ru-RU" dirty="0"/>
          </a:p>
          <a:p>
            <a:r>
              <a:rPr lang="ru-RU" dirty="0" err="1"/>
              <a:t>Лютеин</a:t>
            </a:r>
            <a:r>
              <a:rPr lang="ru-RU" dirty="0"/>
              <a:t> – 4 мг,</a:t>
            </a:r>
          </a:p>
          <a:p>
            <a:r>
              <a:rPr lang="ru-RU" dirty="0"/>
              <a:t>Омега-3 жирных кислот </a:t>
            </a:r>
            <a:r>
              <a:rPr lang="ru-RU" dirty="0" smtClean="0"/>
              <a:t>–70 </a:t>
            </a:r>
            <a:r>
              <a:rPr lang="ru-RU" dirty="0"/>
              <a:t>мг</a:t>
            </a:r>
          </a:p>
        </p:txBody>
      </p:sp>
      <p:sp>
        <p:nvSpPr>
          <p:cNvPr id="6" name="Овал 5"/>
          <p:cNvSpPr/>
          <p:nvPr/>
        </p:nvSpPr>
        <p:spPr>
          <a:xfrm>
            <a:off x="1151620" y="5373216"/>
            <a:ext cx="2952328" cy="1152128"/>
          </a:xfrm>
          <a:prstGeom prst="ellipse">
            <a:avLst/>
          </a:prstGeom>
          <a:solidFill>
            <a:srgbClr val="F7FBFE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47381" y="598841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кидс</a:t>
            </a:r>
            <a:endParaRPr lang="ru-RU" sz="14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8875" y="552543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EE7E19"/>
                </a:solidFill>
                <a:latin typeface="Calibri" pitchFamily="34" charset="0"/>
                <a:cs typeface="Calibri" pitchFamily="34" charset="0"/>
              </a:rPr>
              <a:t>ОМЕВИТ</a:t>
            </a:r>
            <a:endParaRPr lang="ru-RU" sz="2400" b="1" dirty="0">
              <a:solidFill>
                <a:srgbClr val="EE7E1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000" b="98100" l="3650" r="98200"/>
                    </a14:imgEffect>
                  </a14:imgLayer>
                </a14:imgProps>
              </a:ext>
            </a:extLst>
          </a:blip>
          <a:srcRect l="21934" t="16394" r="25336" b="5267"/>
          <a:stretch/>
        </p:blipFill>
        <p:spPr>
          <a:xfrm>
            <a:off x="6525936" y="1916832"/>
            <a:ext cx="2160864" cy="32104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6732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Arial" pitchFamily="34" charset="0"/>
                <a:cs typeface="Arial" pitchFamily="34" charset="0"/>
              </a:rPr>
              <a:t>Омега 3- 75 мг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1772816"/>
            <a:ext cx="8003232" cy="341297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Омега – 3</a:t>
            </a:r>
            <a:r>
              <a:rPr lang="ru-RU" dirty="0">
                <a:latin typeface="Arial" pitchFamily="34" charset="0"/>
                <a:cs typeface="Arial" pitchFamily="34" charset="0"/>
              </a:rPr>
              <a:t> является одним из компонентов здорового питания взрослых и детей, используется для обеспечения формирования и нормального течения обмена веществ и функционирования большинства органов и систем (центральной нервной системы, сердца, сосудов, зрения) </a:t>
            </a:r>
          </a:p>
        </p:txBody>
      </p:sp>
      <p:sp>
        <p:nvSpPr>
          <p:cNvPr id="6" name="Овал 5"/>
          <p:cNvSpPr/>
          <p:nvPr/>
        </p:nvSpPr>
        <p:spPr>
          <a:xfrm>
            <a:off x="1151620" y="5373216"/>
            <a:ext cx="2952328" cy="1152128"/>
          </a:xfrm>
          <a:prstGeom prst="ellipse">
            <a:avLst/>
          </a:prstGeom>
          <a:solidFill>
            <a:srgbClr val="F7FBFE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47381" y="598841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кидс</a:t>
            </a:r>
            <a:endParaRPr lang="ru-RU" sz="14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8875" y="552543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EE7E19"/>
                </a:solidFill>
                <a:latin typeface="Calibri" pitchFamily="34" charset="0"/>
                <a:cs typeface="Calibri" pitchFamily="34" charset="0"/>
              </a:rPr>
              <a:t>ОМЕВИТ</a:t>
            </a:r>
            <a:endParaRPr lang="ru-RU" sz="2400" b="1" dirty="0">
              <a:solidFill>
                <a:srgbClr val="EE7E19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6732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Arial" pitchFamily="34" charset="0"/>
                <a:cs typeface="Arial" pitchFamily="34" charset="0"/>
              </a:rPr>
              <a:t>Омега 3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Омега-3 улучшает структуру мембран клеток и их функциональные свойства, улучшает взаимодействие липопротеидов с ферментами и, в целом, метаболизм липопротеидов. 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51620" y="5373216"/>
            <a:ext cx="2952328" cy="1152128"/>
          </a:xfrm>
          <a:prstGeom prst="ellipse">
            <a:avLst/>
          </a:prstGeom>
          <a:solidFill>
            <a:srgbClr val="F7FBFE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47381" y="598841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кидс</a:t>
            </a:r>
            <a:endParaRPr lang="ru-RU" sz="14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8875" y="552543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EE7E19"/>
                </a:solidFill>
                <a:latin typeface="Calibri" pitchFamily="34" charset="0"/>
                <a:cs typeface="Calibri" pitchFamily="34" charset="0"/>
              </a:rPr>
              <a:t>ОМЕВИТ</a:t>
            </a:r>
            <a:endParaRPr lang="ru-RU" sz="2400" b="1" dirty="0">
              <a:solidFill>
                <a:srgbClr val="EE7E1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 descr="C:\Users\acer\Desktop\glaza-novor-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005" y="3776270"/>
            <a:ext cx="2715768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6732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151620" y="5373216"/>
            <a:ext cx="2952328" cy="1152128"/>
          </a:xfrm>
          <a:prstGeom prst="ellipse">
            <a:avLst/>
          </a:prstGeom>
          <a:solidFill>
            <a:srgbClr val="F7FBFE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Arial" pitchFamily="34" charset="0"/>
                <a:cs typeface="Arial" pitchFamily="34" charset="0"/>
              </a:rPr>
              <a:t>Омега 3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err="1">
                <a:latin typeface="Arial" pitchFamily="34" charset="0"/>
                <a:cs typeface="Arial" pitchFamily="34" charset="0"/>
              </a:rPr>
              <a:t>Докозагексаеновая</a:t>
            </a:r>
            <a:r>
              <a:rPr lang="ru-RU" dirty="0">
                <a:latin typeface="Arial" pitchFamily="34" charset="0"/>
                <a:cs typeface="Arial" pitchFamily="34" charset="0"/>
              </a:rPr>
              <a:t> кислота (DHA)  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эйкозапентаеновая</a:t>
            </a:r>
            <a:r>
              <a:rPr lang="ru-RU" dirty="0">
                <a:latin typeface="Arial" pitchFamily="34" charset="0"/>
                <a:cs typeface="Arial" pitchFamily="34" charset="0"/>
              </a:rPr>
              <a:t> кислота (EPA) </a:t>
            </a:r>
            <a:r>
              <a:rPr lang="uz-Cyrl-UZ" dirty="0">
                <a:latin typeface="Arial" pitchFamily="34" charset="0"/>
                <a:cs typeface="Arial" pitchFamily="34" charset="0"/>
              </a:rPr>
              <a:t>в большом количестве </a:t>
            </a:r>
            <a:r>
              <a:rPr lang="ru-RU" dirty="0">
                <a:latin typeface="Arial" pitchFamily="34" charset="0"/>
                <a:cs typeface="Arial" pitchFamily="34" charset="0"/>
              </a:rPr>
              <a:t>содержатся в рыбьем жире  </a:t>
            </a:r>
            <a:r>
              <a:rPr lang="uz-Cyrl-UZ" dirty="0">
                <a:latin typeface="Arial" pitchFamily="34" charset="0"/>
                <a:cs typeface="Arial" pitchFamily="34" charset="0"/>
              </a:rPr>
              <a:t>и </a:t>
            </a:r>
            <a:r>
              <a:rPr lang="ru-RU" dirty="0">
                <a:latin typeface="Arial" pitchFamily="34" charset="0"/>
                <a:cs typeface="Arial" pitchFamily="34" charset="0"/>
              </a:rPr>
              <a:t>являются необходимым компонентов здорового питания  детей</a:t>
            </a:r>
            <a:r>
              <a:rPr lang="uz-Cyrl-UZ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>
                <a:latin typeface="Arial" pitchFamily="34" charset="0"/>
                <a:cs typeface="Arial" pitchFamily="34" charset="0"/>
              </a:rPr>
              <a:t>Они необходимы для формирования и нормального течения обмена веществ и функционирования большинства органов и систем (центральной нервной системы, сердца, сосудов, зрения).</a:t>
            </a:r>
          </a:p>
          <a:p>
            <a:pPr marL="0" indent="0" algn="ctr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381" y="598841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кидс</a:t>
            </a:r>
            <a:endParaRPr lang="ru-RU" sz="14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8875" y="552543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EE7E19"/>
                </a:solidFill>
                <a:latin typeface="Calibri" pitchFamily="34" charset="0"/>
                <a:cs typeface="Calibri" pitchFamily="34" charset="0"/>
              </a:rPr>
              <a:t>ОМЕВИТ</a:t>
            </a:r>
            <a:endParaRPr lang="ru-RU" sz="2400" b="1" dirty="0">
              <a:solidFill>
                <a:srgbClr val="EE7E19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5585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err="1">
                <a:latin typeface="Arial" pitchFamily="34" charset="0"/>
                <a:cs typeface="Arial" pitchFamily="34" charset="0"/>
              </a:rPr>
              <a:t>Лютеин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340769"/>
            <a:ext cx="8280920" cy="295232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это желтый пигмент, имеющийся в некоторых водорослях, многих растениях. Относится к антиоксидантам и помогают бороться с вредными продуктами обмена веществ. Он также содержится в сетчатке глаза </a:t>
            </a:r>
            <a:r>
              <a:rPr lang="uz-Cyrl-UZ" dirty="0">
                <a:latin typeface="Arial" pitchFamily="34" charset="0"/>
                <a:cs typeface="Arial" pitchFamily="34" charset="0"/>
              </a:rPr>
              <a:t>и</a:t>
            </a:r>
            <a:r>
              <a:rPr lang="ru-RU" dirty="0">
                <a:latin typeface="Arial" pitchFamily="34" charset="0"/>
                <a:cs typeface="Arial" pitchFamily="34" charset="0"/>
              </a:rPr>
              <a:t> важен для течения нормальных физиологических процессов зрения.</a:t>
            </a:r>
          </a:p>
        </p:txBody>
      </p:sp>
      <p:pic>
        <p:nvPicPr>
          <p:cNvPr id="8194" name="Picture 2" descr="C:\Users\acer\Desktop\nnwa2-kejyk-77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3428999"/>
            <a:ext cx="4019550" cy="290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1151620" y="5373216"/>
            <a:ext cx="2952328" cy="1152128"/>
          </a:xfrm>
          <a:prstGeom prst="ellipse">
            <a:avLst/>
          </a:prstGeom>
          <a:solidFill>
            <a:srgbClr val="F7FBFE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47381" y="598841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кидс</a:t>
            </a:r>
            <a:endParaRPr lang="ru-RU" sz="14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8875" y="552543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EE7E19"/>
                </a:solidFill>
                <a:latin typeface="Calibri" pitchFamily="34" charset="0"/>
                <a:cs typeface="Calibri" pitchFamily="34" charset="0"/>
              </a:rPr>
              <a:t>ОМЕВИТ</a:t>
            </a:r>
            <a:endParaRPr lang="ru-RU" sz="2400" b="1" dirty="0">
              <a:solidFill>
                <a:srgbClr val="EE7E19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1737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151620" y="5373216"/>
            <a:ext cx="2952328" cy="1152128"/>
          </a:xfrm>
          <a:prstGeom prst="ellipse">
            <a:avLst/>
          </a:prstGeom>
          <a:solidFill>
            <a:srgbClr val="F7FBFE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>
                <a:latin typeface="Arial" pitchFamily="34" charset="0"/>
                <a:cs typeface="Arial" pitchFamily="34" charset="0"/>
              </a:rPr>
              <a:t>Рекомендации к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применению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БАД </a:t>
            </a:r>
            <a:r>
              <a:rPr lang="ru-RU" dirty="0" err="1"/>
              <a:t>Омевит</a:t>
            </a:r>
            <a:r>
              <a:rPr lang="ru-RU" dirty="0"/>
              <a:t> </a:t>
            </a:r>
            <a:r>
              <a:rPr lang="ru-RU" dirty="0" err="1"/>
              <a:t>Кидс</a:t>
            </a:r>
            <a:r>
              <a:rPr lang="ru-RU" dirty="0"/>
              <a:t> представляет собой удачно подобранный комплекс </a:t>
            </a:r>
            <a:r>
              <a:rPr lang="uz-Cyrl-UZ" dirty="0"/>
              <a:t>этих веществ и может быть рекомендован детям</a:t>
            </a:r>
            <a:r>
              <a:rPr lang="uz-Cyrl-UZ" dirty="0" smtClean="0"/>
              <a:t>:</a:t>
            </a:r>
          </a:p>
          <a:p>
            <a:pPr marL="0" indent="0" algn="ctr">
              <a:buNone/>
            </a:pPr>
            <a:r>
              <a:rPr lang="ru-RU" dirty="0"/>
              <a:t>- как дополнительный источник нужных для организма биологически активных веществ при их недостаточном поступлении в организм с пищей (неполноценное питание, длительное соблюдение диеты, неблагоприятные экологические условия и т.п.) </a:t>
            </a:r>
            <a:r>
              <a:rPr lang="uz-Cyrl-UZ" dirty="0"/>
              <a:t>прежде всего </a:t>
            </a:r>
            <a:r>
              <a:rPr lang="ru-RU" dirty="0"/>
              <a:t>для укрепления зрения;</a:t>
            </a:r>
          </a:p>
          <a:p>
            <a:pPr marL="0" indent="0" algn="ctr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381" y="598841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кидс</a:t>
            </a:r>
            <a:endParaRPr lang="ru-RU" sz="14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8875" y="552543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EE7E19"/>
                </a:solidFill>
                <a:latin typeface="Calibri" pitchFamily="34" charset="0"/>
                <a:cs typeface="Calibri" pitchFamily="34" charset="0"/>
              </a:rPr>
              <a:t>ОМЕВИТ</a:t>
            </a:r>
            <a:endParaRPr lang="ru-RU" sz="2400" b="1" dirty="0">
              <a:solidFill>
                <a:srgbClr val="EE7E19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1737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476672"/>
            <a:ext cx="8280920" cy="511256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-</a:t>
            </a:r>
            <a:r>
              <a:rPr lang="uz-Cyrl-UZ" dirty="0"/>
              <a:t> защиты глаз </a:t>
            </a:r>
            <a:r>
              <a:rPr lang="ru-RU" dirty="0"/>
              <a:t>от вредных воздействий токсичных продуктов обмена (свободных радикалов), агрессивного действия  солнечного света; </a:t>
            </a:r>
          </a:p>
          <a:p>
            <a:r>
              <a:rPr lang="ru-RU" dirty="0"/>
              <a:t>-  помогают при зрительном напряжении, утомлении  (длительное чтение,  работа с компьютером и т.п.);  </a:t>
            </a:r>
          </a:p>
          <a:p>
            <a:r>
              <a:rPr lang="ru-RU" dirty="0"/>
              <a:t> - для поддержания иммунитета и улучшения кровообращения, в </a:t>
            </a:r>
            <a:r>
              <a:rPr lang="ru-RU" dirty="0" err="1"/>
              <a:t>т.ч</a:t>
            </a:r>
            <a:r>
              <a:rPr lang="ru-RU" dirty="0"/>
              <a:t>. в тканях глаза; </a:t>
            </a:r>
          </a:p>
          <a:p>
            <a:r>
              <a:rPr lang="ru-RU" dirty="0"/>
              <a:t>- рекомендуется применять во время значительных напряженных умственных нагрузках, для поддержания деятельности мозга, памяти, концентрации внимания;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151620" y="5373216"/>
            <a:ext cx="2952328" cy="1152128"/>
          </a:xfrm>
          <a:prstGeom prst="ellipse">
            <a:avLst/>
          </a:prstGeom>
          <a:solidFill>
            <a:srgbClr val="F7FBFE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47381" y="598841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кидс</a:t>
            </a:r>
            <a:endParaRPr lang="ru-RU" sz="14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8875" y="552543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EE7E19"/>
                </a:solidFill>
                <a:latin typeface="Calibri" pitchFamily="34" charset="0"/>
                <a:cs typeface="Calibri" pitchFamily="34" charset="0"/>
              </a:rPr>
              <a:t>ОМЕВИТ</a:t>
            </a:r>
            <a:endParaRPr lang="ru-RU" sz="2400" b="1" dirty="0">
              <a:solidFill>
                <a:srgbClr val="EE7E19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1737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151620" y="5373216"/>
            <a:ext cx="2952328" cy="1152128"/>
          </a:xfrm>
          <a:prstGeom prst="ellipse">
            <a:avLst/>
          </a:prstGeom>
          <a:solidFill>
            <a:srgbClr val="F7FBFE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Способы применения и дозировка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051720" y="1569860"/>
            <a:ext cx="6573415" cy="429687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Детям от 3 до 6 лет по 1 мармеладке в качестве пищевой добавке 1-2 раз в день.</a:t>
            </a:r>
          </a:p>
          <a:p>
            <a:r>
              <a:rPr lang="ru-RU" dirty="0"/>
              <a:t>Детям от 6 до 12 лет по 1-2 мармеладке в качестве пищевой добавке 1-2 раз в день.</a:t>
            </a:r>
          </a:p>
          <a:p>
            <a:r>
              <a:rPr lang="ru-RU" dirty="0"/>
              <a:t>Детям старше 12 лет и взрослым по 1-2 мармеладке в качестве пищевой добавке 2-3 раз в день.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381" y="598841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кидс</a:t>
            </a:r>
            <a:endParaRPr lang="ru-RU" sz="14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8875" y="552543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EE7E19"/>
                </a:solidFill>
                <a:latin typeface="Calibri" pitchFamily="34" charset="0"/>
                <a:cs typeface="Calibri" pitchFamily="34" charset="0"/>
              </a:rPr>
              <a:t>ОМЕВИТ</a:t>
            </a:r>
            <a:endParaRPr lang="ru-RU" sz="2400" b="1" dirty="0">
              <a:solidFill>
                <a:srgbClr val="EE7E1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000" b="98100" l="3650" r="98200"/>
                    </a14:imgEffect>
                  </a14:imgLayer>
                </a14:imgProps>
              </a:ext>
            </a:extLst>
          </a:blip>
          <a:srcRect l="21934" t="16394" r="25336" b="5267"/>
          <a:stretch/>
        </p:blipFill>
        <p:spPr>
          <a:xfrm>
            <a:off x="241910" y="2204864"/>
            <a:ext cx="1764508" cy="26215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1737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151620" y="5373216"/>
            <a:ext cx="2952328" cy="1152128"/>
          </a:xfrm>
          <a:prstGeom prst="ellipse">
            <a:avLst/>
          </a:prstGeom>
          <a:solidFill>
            <a:srgbClr val="F7FBFE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2116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Здоровье детей во все времена было отражением стабильности общества и государства в целом.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cer\Desktop\healthy-infa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24944"/>
            <a:ext cx="3816424" cy="27205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7381" y="598841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кидс</a:t>
            </a:r>
            <a:endParaRPr lang="ru-RU" sz="14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8875" y="552543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EE7E19"/>
                </a:solidFill>
                <a:latin typeface="Calibri" pitchFamily="34" charset="0"/>
                <a:cs typeface="Calibri" pitchFamily="34" charset="0"/>
              </a:rPr>
              <a:t>ОМЕВИТ</a:t>
            </a:r>
            <a:endParaRPr lang="ru-RU" sz="2400" b="1" dirty="0">
              <a:solidFill>
                <a:srgbClr val="EE7E19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Главным аспектом здоровья ребенка является здоровое питание.</a:t>
            </a:r>
          </a:p>
          <a:p>
            <a:r>
              <a:rPr lang="ru-RU" dirty="0"/>
              <a:t>В процессе роста и развития ребенка его клетки усиленно делятся. Для этого в организм вместе с продуктами питания должны постоянно поступать не только липиды, белки и углеводы, но и Омега-3 жирные кислоты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151620" y="5373216"/>
            <a:ext cx="2952328" cy="1152128"/>
          </a:xfrm>
          <a:prstGeom prst="ellipse">
            <a:avLst/>
          </a:prstGeom>
          <a:solidFill>
            <a:srgbClr val="F7FBFE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47381" y="598841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кидс</a:t>
            </a:r>
            <a:endParaRPr lang="ru-RU" sz="14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8875" y="552543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EE7E19"/>
                </a:solidFill>
                <a:latin typeface="Calibri" pitchFamily="34" charset="0"/>
                <a:cs typeface="Calibri" pitchFamily="34" charset="0"/>
              </a:rPr>
              <a:t>ОМЕВИТ</a:t>
            </a:r>
            <a:endParaRPr lang="ru-RU" sz="2400" b="1" dirty="0">
              <a:solidFill>
                <a:srgbClr val="EE7E19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6732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Полиненасыщенные жирные кислоты принимают непосредственное участие в синтезе </a:t>
            </a:r>
            <a:r>
              <a:rPr lang="ru-RU" dirty="0" err="1"/>
              <a:t>гормоноподобных</a:t>
            </a:r>
            <a:r>
              <a:rPr lang="ru-RU" dirty="0"/>
              <a:t> органических соединений простагландинов. Они регулируют кровяное давление, передачу нервных импульсов, сократительную функцию сердечной </a:t>
            </a:r>
            <a:r>
              <a:rPr lang="ru-RU" dirty="0" smtClean="0"/>
              <a:t>мышцы</a:t>
            </a:r>
            <a:r>
              <a:rPr lang="ru-RU" dirty="0"/>
              <a:t> </a:t>
            </a:r>
            <a:r>
              <a:rPr lang="ru-RU" dirty="0" smtClean="0"/>
              <a:t>и сетчатки.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151620" y="5373216"/>
            <a:ext cx="2952328" cy="1152128"/>
          </a:xfrm>
          <a:prstGeom prst="ellipse">
            <a:avLst/>
          </a:prstGeom>
          <a:solidFill>
            <a:srgbClr val="F7FBFE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47381" y="598841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кидс</a:t>
            </a:r>
            <a:endParaRPr lang="ru-RU" sz="14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8875" y="552543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EE7E19"/>
                </a:solidFill>
                <a:latin typeface="Calibri" pitchFamily="34" charset="0"/>
                <a:cs typeface="Calibri" pitchFamily="34" charset="0"/>
              </a:rPr>
              <a:t>ОМЕВИТ</a:t>
            </a:r>
            <a:endParaRPr lang="ru-RU" sz="2400" b="1" dirty="0">
              <a:solidFill>
                <a:srgbClr val="EE7E19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6732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Значение омега 3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Омега-3 для детей важны не меньше, чем витамины, макро- и микроэлементы. Дефицит этих важнейших биоактивных соединений в организме малыша станет причиной отставания в умственном 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физическом развитии.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51620" y="5373216"/>
            <a:ext cx="2952328" cy="1152128"/>
          </a:xfrm>
          <a:prstGeom prst="ellipse">
            <a:avLst/>
          </a:prstGeom>
          <a:solidFill>
            <a:srgbClr val="F7FBFE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47381" y="598841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кидс</a:t>
            </a:r>
            <a:endParaRPr lang="ru-RU" sz="14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8875" y="552543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EE7E19"/>
                </a:solidFill>
                <a:latin typeface="Calibri" pitchFamily="34" charset="0"/>
                <a:cs typeface="Calibri" pitchFamily="34" charset="0"/>
              </a:rPr>
              <a:t>ОМЕВИТ</a:t>
            </a:r>
            <a:endParaRPr lang="ru-RU" sz="2400" b="1" dirty="0">
              <a:solidFill>
                <a:srgbClr val="EE7E19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6732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Desktop\image1-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260648"/>
            <a:ext cx="8213283" cy="4859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1151620" y="5373216"/>
            <a:ext cx="2952328" cy="1152128"/>
          </a:xfrm>
          <a:prstGeom prst="ellipse">
            <a:avLst/>
          </a:prstGeom>
          <a:solidFill>
            <a:srgbClr val="F7FBFE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47381" y="598841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кидс</a:t>
            </a:r>
            <a:endParaRPr lang="ru-RU" sz="14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8875" y="552543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EE7E19"/>
                </a:solidFill>
                <a:latin typeface="Calibri" pitchFamily="34" charset="0"/>
                <a:cs typeface="Calibri" pitchFamily="34" charset="0"/>
              </a:rPr>
              <a:t>ОМЕВИТ</a:t>
            </a:r>
            <a:endParaRPr lang="ru-RU" sz="2400" b="1" dirty="0">
              <a:solidFill>
                <a:srgbClr val="EE7E19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6732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Дети, в чьем рационе питания не хватает Омега-3, подвержены частым рецидивам респираторных инфекций — ангины, трахита, бронхита. Педиатры рекомендуют родителям постоянно болеющих малышей включать в их ежедневное меню жирную малосоленую рыбу, бобовые овощные культуры, оливковое масло. Именно в этих продуктах питания содержится максимальное количество полезных Омега-3 кислот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151620" y="5373216"/>
            <a:ext cx="2952328" cy="1152128"/>
          </a:xfrm>
          <a:prstGeom prst="ellipse">
            <a:avLst/>
          </a:prstGeom>
          <a:solidFill>
            <a:srgbClr val="F7FBFE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47381" y="598841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кидс</a:t>
            </a:r>
            <a:endParaRPr lang="ru-RU" sz="14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8875" y="552543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EE7E19"/>
                </a:solidFill>
                <a:latin typeface="Calibri" pitchFamily="34" charset="0"/>
                <a:cs typeface="Calibri" pitchFamily="34" charset="0"/>
              </a:rPr>
              <a:t>ОМЕВИТ</a:t>
            </a:r>
            <a:endParaRPr lang="ru-RU" sz="2400" b="1" dirty="0">
              <a:solidFill>
                <a:srgbClr val="EE7E1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C:\Users\acer\Desktop\mhlqzn8s7w6a2f9xjpb3_620x28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140" y="4046250"/>
            <a:ext cx="3672408" cy="1652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6732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124744"/>
            <a:ext cx="8280920" cy="38884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Благодаря полиненасыщенным кислотам у маленьких детей стабилизируется засыпание, нормализуются фазы сна. Регулярное употребление продуктов с Омега-3 помогает подросткам избежать депрессивных состояний, свойственных этому периоду жизни. Для таких детей не характерна повышенная тревожность, нервная возбудимость, чрезмерная мнительность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151620" y="5373216"/>
            <a:ext cx="2952328" cy="1152128"/>
          </a:xfrm>
          <a:prstGeom prst="ellipse">
            <a:avLst/>
          </a:prstGeom>
          <a:solidFill>
            <a:srgbClr val="F7FBFE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47381" y="598841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кидс</a:t>
            </a:r>
            <a:endParaRPr lang="ru-RU" sz="14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8875" y="552543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EE7E19"/>
                </a:solidFill>
                <a:latin typeface="Calibri" pitchFamily="34" charset="0"/>
                <a:cs typeface="Calibri" pitchFamily="34" charset="0"/>
              </a:rPr>
              <a:t>ОМЕВИТ</a:t>
            </a:r>
            <a:endParaRPr lang="ru-RU" sz="2400" b="1" dirty="0">
              <a:solidFill>
                <a:srgbClr val="EE7E19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6732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151620" y="5373216"/>
            <a:ext cx="2952328" cy="1152128"/>
          </a:xfrm>
          <a:prstGeom prst="ellipse">
            <a:avLst/>
          </a:prstGeom>
          <a:solidFill>
            <a:srgbClr val="F7FBFE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47381" y="598841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кидс</a:t>
            </a:r>
            <a:endParaRPr lang="ru-RU" sz="14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8875" y="552543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EE7E19"/>
                </a:solidFill>
                <a:latin typeface="Calibri" pitchFamily="34" charset="0"/>
                <a:cs typeface="Calibri" pitchFamily="34" charset="0"/>
              </a:rPr>
              <a:t>ОМЕВИТ</a:t>
            </a:r>
            <a:endParaRPr lang="ru-RU" sz="2400" b="1" dirty="0">
              <a:solidFill>
                <a:srgbClr val="EE7E1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 descr="C:\Users\acer\Desktop\Kartinki_pro_malyshey_1_14174100-1024x6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3825"/>
            <a:ext cx="8091386" cy="5396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6732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598</Words>
  <Application>Microsoft Office PowerPoint</Application>
  <PresentationFormat>Экран (4:3)</PresentationFormat>
  <Paragraphs>79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Взгляд устремленный в будующее</vt:lpstr>
      <vt:lpstr>Слайд 2</vt:lpstr>
      <vt:lpstr>Слайд 3</vt:lpstr>
      <vt:lpstr>Слайд 4</vt:lpstr>
      <vt:lpstr>Значение омега 3</vt:lpstr>
      <vt:lpstr>Слайд 6</vt:lpstr>
      <vt:lpstr>Слайд 7</vt:lpstr>
      <vt:lpstr>Слайд 8</vt:lpstr>
      <vt:lpstr>Слайд 9</vt:lpstr>
      <vt:lpstr>Слайд 10</vt:lpstr>
      <vt:lpstr>Дефицит омега 3</vt:lpstr>
      <vt:lpstr>Омевит кидс</vt:lpstr>
      <vt:lpstr>Омега 3- 75 мг</vt:lpstr>
      <vt:lpstr>Омега 3</vt:lpstr>
      <vt:lpstr>Омега 3</vt:lpstr>
      <vt:lpstr>Лютеин</vt:lpstr>
      <vt:lpstr>Рекомендации к применению</vt:lpstr>
      <vt:lpstr>Слайд 18</vt:lpstr>
      <vt:lpstr>Способы применения и дозировка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ИКРАМ</dc:creator>
  <cp:lastModifiedBy>danar</cp:lastModifiedBy>
  <cp:revision>50</cp:revision>
  <dcterms:created xsi:type="dcterms:W3CDTF">2018-05-13T13:55:00Z</dcterms:created>
  <dcterms:modified xsi:type="dcterms:W3CDTF">2020-01-04T21:46:08Z</dcterms:modified>
</cp:coreProperties>
</file>